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Raleway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regular.fntdata"/><Relationship Id="rId47" Type="http://schemas.openxmlformats.org/officeDocument/2006/relationships/slide" Target="slides/slide42.xml"/><Relationship Id="rId49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boldItalic.fntdata"/><Relationship Id="rId50" Type="http://schemas.openxmlformats.org/officeDocument/2006/relationships/font" Target="fonts/Raleway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6.xml"/><Relationship Id="rId55" Type="http://schemas.openxmlformats.org/officeDocument/2006/relationships/font" Target="fonts/Lato-boldItalic.fntdata"/><Relationship Id="rId10" Type="http://schemas.openxmlformats.org/officeDocument/2006/relationships/slide" Target="slides/slide5.xml"/><Relationship Id="rId54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cf2967cf6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cf2967cf6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cf2967cf6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cf2967cf6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cf2967cf6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2cf2967cf6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cf2967cf6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cf2967cf6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cf2967cf6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cf2967cf6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cf2967cf6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cf2967cf6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cf2967cf6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2cf2967cf6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d2e65e37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2d2e65e37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cf2967cf6_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cf2967cf6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cb2bf248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cb2bf248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cb2bf2480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cb2bf2480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ce87a0a3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ce87a0a3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ce87a0a3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ce87a0a3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ce87a0a31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2ce87a0a31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cb2bf2480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2cb2bf2480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ce87a0a3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2ce87a0a3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cb2bf2480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2cb2bf2480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ce87a0a3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2ce87a0a3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cb2bf2480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2cb2bf2480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2ce87a0a31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2ce87a0a31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2cb2bf2480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2cb2bf2480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cf2967cf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cf2967cf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2ce87a0a31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2ce87a0a31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2cb2bf2480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2cb2bf2480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2ce87a0a31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2ce87a0a31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2cb2bf2480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2cb2bf2480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2ce87a0a31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2ce87a0a31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2cb2bf2480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2cb2bf2480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2ce87a0a31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2ce87a0a31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2cb2bf2480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2cb2bf2480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2ce87a0a31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2ce87a0a31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2cf2967cf6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2cf2967cf6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cf2967cf6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cf2967cf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2d302f3e0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2d302f3e0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d2e65e37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d2e65e37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2cf2967cf6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2cf2967cf6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cf2967cf6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cf2967cf6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2cf2967cf6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2cf2967cf6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ce87a0a31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ce87a0a31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cf2967cf6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cf2967cf6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cf2967cf6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cf2967cf6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Relationship Id="rId5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Relationship Id="rId4" Type="http://schemas.openxmlformats.org/officeDocument/2006/relationships/image" Target="../media/image51.png"/><Relationship Id="rId5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Relationship Id="rId4" Type="http://schemas.openxmlformats.org/officeDocument/2006/relationships/image" Target="../media/image73.png"/><Relationship Id="rId5" Type="http://schemas.openxmlformats.org/officeDocument/2006/relationships/image" Target="../media/image6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6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Relationship Id="rId5" Type="http://schemas.openxmlformats.org/officeDocument/2006/relationships/image" Target="../media/image6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1.png"/><Relationship Id="rId4" Type="http://schemas.openxmlformats.org/officeDocument/2006/relationships/image" Target="../media/image74.png"/><Relationship Id="rId5" Type="http://schemas.openxmlformats.org/officeDocument/2006/relationships/image" Target="../media/image7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2.png"/><Relationship Id="rId4" Type="http://schemas.openxmlformats.org/officeDocument/2006/relationships/image" Target="../media/image70.png"/><Relationship Id="rId5" Type="http://schemas.openxmlformats.org/officeDocument/2006/relationships/image" Target="../media/image7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9.png"/><Relationship Id="rId4" Type="http://schemas.openxmlformats.org/officeDocument/2006/relationships/image" Target="../media/image78.png"/><Relationship Id="rId5" Type="http://schemas.openxmlformats.org/officeDocument/2006/relationships/image" Target="../media/image8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Relationship Id="rId7" Type="http://schemas.openxmlformats.org/officeDocument/2006/relationships/image" Target="../media/image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datasets/thedevastator/higher-education-predictors-of-student-retention" TargetMode="External"/><Relationship Id="rId4" Type="http://schemas.openxmlformats.org/officeDocument/2006/relationships/hyperlink" Target="https://zenodo.org/record/5777340#.Y7FJotJBwUE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6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doi.org/10.3991/ijet.v18i01.35339" TargetMode="External"/><Relationship Id="rId4" Type="http://schemas.openxmlformats.org/officeDocument/2006/relationships/hyperlink" Target="https://doi.org/10.5281/zenodo.577734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2277300" y="1739400"/>
            <a:ext cx="45894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success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080400" y="3172900"/>
            <a:ext cx="2986200" cy="13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 Ferguson, Ryan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   </a:t>
            </a:r>
            <a:r>
              <a:rPr lang="en"/>
              <a:t>Haines, Jessica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   Kompella, Abhinav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   Mikkilineni, Roopesh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17692" cy="17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0650" y="0"/>
            <a:ext cx="2063349" cy="261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72900"/>
            <a:ext cx="1972501" cy="197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6300" y="3141648"/>
            <a:ext cx="2417700" cy="2001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(cont.)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903798"/>
            <a:ext cx="9143999" cy="2611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(cont.)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944536"/>
            <a:ext cx="9144000" cy="2529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(cont.)</a:t>
            </a:r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5938"/>
            <a:ext cx="9144000" cy="258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(cont.)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28083"/>
            <a:ext cx="9144000" cy="2579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(cont.)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2009181"/>
            <a:ext cx="9144000" cy="2592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(cont.)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2001363"/>
            <a:ext cx="9144000" cy="2594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(cont.)</a:t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b="0" l="0" r="32373" t="0"/>
          <a:stretch/>
        </p:blipFill>
        <p:spPr>
          <a:xfrm>
            <a:off x="1929388" y="2011375"/>
            <a:ext cx="5192275" cy="26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(cont.)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of the features have a skewed distribution but after some testing, we decided to not process the dataset further since models were </a:t>
            </a:r>
            <a:r>
              <a:rPr lang="en"/>
              <a:t>performing</a:t>
            </a:r>
            <a:r>
              <a:rPr lang="en"/>
              <a:t> relatively well.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could definitely be an opportunity for some deeper feature analysis  and possible dimension </a:t>
            </a:r>
            <a:r>
              <a:rPr lang="en"/>
              <a:t>reduction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Decision Tree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Random Forest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Perceptron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Naive Bayes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Logistic Regression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Linear Regression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SVM-Linear Kernel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SVM-RBF Kernel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Gradient Boosting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Multi-Layer Perceptron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573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Decision trees</a:t>
            </a:r>
            <a:endParaRPr sz="2840"/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450975" y="497625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50 - 50 Split</a:t>
            </a:r>
            <a:endParaRPr sz="1500"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3448163" y="497625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70 - 30 Split</a:t>
            </a:r>
            <a:endParaRPr sz="1500"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6408650" y="497625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80 - 20 Split</a:t>
            </a:r>
            <a:endParaRPr sz="1500"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659" y="1097750"/>
            <a:ext cx="2270619" cy="25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2491" y="1097780"/>
            <a:ext cx="2290715" cy="252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593" y="1097775"/>
            <a:ext cx="2370522" cy="25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/>
          <p:nvPr/>
        </p:nvSpPr>
        <p:spPr>
          <a:xfrm>
            <a:off x="117300" y="1479951"/>
            <a:ext cx="2435100" cy="3036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6" name="Google Shape;216;p31"/>
          <p:cNvSpPr/>
          <p:nvPr/>
        </p:nvSpPr>
        <p:spPr>
          <a:xfrm>
            <a:off x="3426150" y="1756677"/>
            <a:ext cx="2363400" cy="3036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6663307" y="2901292"/>
            <a:ext cx="2363400" cy="3036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Table of contents</a:t>
            </a:r>
            <a:endParaRPr sz="2840"/>
          </a:p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chose this topic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Our Dataset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4573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Decision trees</a:t>
            </a:r>
            <a:endParaRPr sz="2840"/>
          </a:p>
        </p:txBody>
      </p:sp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450975" y="497625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50 - 50 Split</a:t>
            </a:r>
            <a:endParaRPr sz="1500"/>
          </a:p>
        </p:txBody>
      </p:sp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3448163" y="497625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70 - 30 Split</a:t>
            </a:r>
            <a:endParaRPr sz="1500"/>
          </a:p>
        </p:txBody>
      </p:sp>
      <p:sp>
        <p:nvSpPr>
          <p:cNvPr id="225" name="Google Shape;225;p32"/>
          <p:cNvSpPr txBox="1"/>
          <p:nvPr>
            <p:ph idx="1" type="body"/>
          </p:nvPr>
        </p:nvSpPr>
        <p:spPr>
          <a:xfrm>
            <a:off x="6408650" y="497625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80 - 20 Split</a:t>
            </a:r>
            <a:endParaRPr sz="1500"/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3">
            <a:alphaModFix/>
          </a:blip>
          <a:srcRect b="0" l="39" r="39" t="0"/>
          <a:stretch/>
        </p:blipFill>
        <p:spPr>
          <a:xfrm>
            <a:off x="3125887" y="844988"/>
            <a:ext cx="2351625" cy="414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 rotWithShape="1">
          <a:blip r:embed="rId4">
            <a:alphaModFix/>
          </a:blip>
          <a:srcRect b="0" l="39" r="39" t="0"/>
          <a:stretch/>
        </p:blipFill>
        <p:spPr>
          <a:xfrm>
            <a:off x="6243087" y="844988"/>
            <a:ext cx="2351625" cy="414879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135863" y="497625"/>
            <a:ext cx="2754600" cy="4645800"/>
          </a:xfrm>
          <a:prstGeom prst="frame">
            <a:avLst>
              <a:gd fmla="val 2231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9" name="Google Shape;22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950" y="845000"/>
            <a:ext cx="2388549" cy="4210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4509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Random Forest</a:t>
            </a:r>
            <a:endParaRPr sz="2840"/>
          </a:p>
        </p:txBody>
      </p:sp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4509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50 - 50 Split</a:t>
            </a:r>
            <a:endParaRPr sz="1500"/>
          </a:p>
        </p:txBody>
      </p:sp>
      <p:sp>
        <p:nvSpPr>
          <p:cNvPr id="236" name="Google Shape;236;p33"/>
          <p:cNvSpPr txBox="1"/>
          <p:nvPr>
            <p:ph idx="1" type="body"/>
          </p:nvPr>
        </p:nvSpPr>
        <p:spPr>
          <a:xfrm>
            <a:off x="33852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70 - 30 Split</a:t>
            </a:r>
            <a:endParaRPr sz="1500"/>
          </a:p>
        </p:txBody>
      </p:sp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640862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80 - 20 Split</a:t>
            </a:r>
            <a:endParaRPr sz="1500"/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625" y="957100"/>
            <a:ext cx="2066544" cy="2087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245" y="957100"/>
            <a:ext cx="2066544" cy="2087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538" y="957100"/>
            <a:ext cx="2069364" cy="208784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/>
          <p:nvPr/>
        </p:nvSpPr>
        <p:spPr>
          <a:xfrm>
            <a:off x="389450" y="1663775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2" name="Google Shape;242;p33"/>
          <p:cNvSpPr/>
          <p:nvPr/>
        </p:nvSpPr>
        <p:spPr>
          <a:xfrm>
            <a:off x="3320025" y="1487400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3" name="Google Shape;243;p33"/>
          <p:cNvSpPr/>
          <p:nvPr/>
        </p:nvSpPr>
        <p:spPr>
          <a:xfrm>
            <a:off x="6366400" y="1315450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4509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Random Forest</a:t>
            </a:r>
            <a:endParaRPr sz="2840"/>
          </a:p>
        </p:txBody>
      </p:sp>
      <p:sp>
        <p:nvSpPr>
          <p:cNvPr id="249" name="Google Shape;249;p34"/>
          <p:cNvSpPr txBox="1"/>
          <p:nvPr>
            <p:ph idx="1" type="body"/>
          </p:nvPr>
        </p:nvSpPr>
        <p:spPr>
          <a:xfrm>
            <a:off x="4509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50 - 50 Split</a:t>
            </a:r>
            <a:endParaRPr sz="1500"/>
          </a:p>
        </p:txBody>
      </p:sp>
      <p:sp>
        <p:nvSpPr>
          <p:cNvPr id="250" name="Google Shape;250;p34"/>
          <p:cNvSpPr txBox="1"/>
          <p:nvPr>
            <p:ph idx="1" type="body"/>
          </p:nvPr>
        </p:nvSpPr>
        <p:spPr>
          <a:xfrm>
            <a:off x="33852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70 - 30 Split</a:t>
            </a:r>
            <a:endParaRPr sz="1500"/>
          </a:p>
        </p:txBody>
      </p:sp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640862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80 - 20 Split</a:t>
            </a:r>
            <a:endParaRPr sz="1500"/>
          </a:p>
        </p:txBody>
      </p:sp>
      <p:pic>
        <p:nvPicPr>
          <p:cNvPr id="252" name="Google Shape;252;p34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250950" y="800500"/>
            <a:ext cx="2420549" cy="426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 rotWithShape="1">
          <a:blip r:embed="rId4">
            <a:alphaModFix/>
          </a:blip>
          <a:srcRect b="29" l="0" r="0" t="39"/>
          <a:stretch/>
        </p:blipFill>
        <p:spPr>
          <a:xfrm>
            <a:off x="3085025" y="800488"/>
            <a:ext cx="2420549" cy="4263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 rotWithShape="1">
          <a:blip r:embed="rId5">
            <a:alphaModFix/>
          </a:blip>
          <a:srcRect b="29" l="0" r="0" t="39"/>
          <a:stretch/>
        </p:blipFill>
        <p:spPr>
          <a:xfrm>
            <a:off x="6208600" y="800488"/>
            <a:ext cx="2420549" cy="426370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/>
          <p:nvPr/>
        </p:nvSpPr>
        <p:spPr>
          <a:xfrm>
            <a:off x="145838" y="464200"/>
            <a:ext cx="2754600" cy="4645800"/>
          </a:xfrm>
          <a:prstGeom prst="frame">
            <a:avLst>
              <a:gd fmla="val 2231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4509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Perceptron</a:t>
            </a:r>
            <a:endParaRPr sz="2840"/>
          </a:p>
        </p:txBody>
      </p:sp>
      <p:sp>
        <p:nvSpPr>
          <p:cNvPr id="261" name="Google Shape;261;p35"/>
          <p:cNvSpPr txBox="1"/>
          <p:nvPr>
            <p:ph idx="1" type="body"/>
          </p:nvPr>
        </p:nvSpPr>
        <p:spPr>
          <a:xfrm>
            <a:off x="4509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50 - 50 Split</a:t>
            </a:r>
            <a:endParaRPr sz="1500"/>
          </a:p>
        </p:txBody>
      </p:sp>
      <p:sp>
        <p:nvSpPr>
          <p:cNvPr id="262" name="Google Shape;262;p35"/>
          <p:cNvSpPr txBox="1"/>
          <p:nvPr>
            <p:ph idx="1" type="body"/>
          </p:nvPr>
        </p:nvSpPr>
        <p:spPr>
          <a:xfrm>
            <a:off x="33852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70 - 30 Split</a:t>
            </a:r>
            <a:endParaRPr sz="1500"/>
          </a:p>
        </p:txBody>
      </p:sp>
      <p:sp>
        <p:nvSpPr>
          <p:cNvPr id="263" name="Google Shape;263;p35"/>
          <p:cNvSpPr txBox="1"/>
          <p:nvPr>
            <p:ph idx="1" type="body"/>
          </p:nvPr>
        </p:nvSpPr>
        <p:spPr>
          <a:xfrm>
            <a:off x="640862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80 - 20 Split</a:t>
            </a:r>
            <a:endParaRPr sz="1500"/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601" y="957088"/>
            <a:ext cx="2066544" cy="2087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250" y="957100"/>
            <a:ext cx="2066544" cy="208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300" y="957100"/>
            <a:ext cx="2087850" cy="20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/>
          <p:nvPr/>
        </p:nvSpPr>
        <p:spPr>
          <a:xfrm>
            <a:off x="389450" y="1663775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8" name="Google Shape;268;p35"/>
          <p:cNvSpPr/>
          <p:nvPr/>
        </p:nvSpPr>
        <p:spPr>
          <a:xfrm>
            <a:off x="3320025" y="1291700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9" name="Google Shape;269;p35"/>
          <p:cNvSpPr/>
          <p:nvPr/>
        </p:nvSpPr>
        <p:spPr>
          <a:xfrm>
            <a:off x="6343375" y="2258425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4509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Perceptron</a:t>
            </a:r>
            <a:endParaRPr sz="2840"/>
          </a:p>
        </p:txBody>
      </p:sp>
      <p:sp>
        <p:nvSpPr>
          <p:cNvPr id="275" name="Google Shape;275;p36"/>
          <p:cNvSpPr txBox="1"/>
          <p:nvPr>
            <p:ph idx="1" type="body"/>
          </p:nvPr>
        </p:nvSpPr>
        <p:spPr>
          <a:xfrm>
            <a:off x="4509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50 - 50 Split</a:t>
            </a:r>
            <a:endParaRPr sz="1500"/>
          </a:p>
        </p:txBody>
      </p:sp>
      <p:sp>
        <p:nvSpPr>
          <p:cNvPr id="276" name="Google Shape;276;p36"/>
          <p:cNvSpPr txBox="1"/>
          <p:nvPr>
            <p:ph idx="1" type="body"/>
          </p:nvPr>
        </p:nvSpPr>
        <p:spPr>
          <a:xfrm>
            <a:off x="33852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70 - 30 Split</a:t>
            </a:r>
            <a:endParaRPr sz="1500"/>
          </a:p>
        </p:txBody>
      </p:sp>
      <p:sp>
        <p:nvSpPr>
          <p:cNvPr id="277" name="Google Shape;277;p36"/>
          <p:cNvSpPr txBox="1"/>
          <p:nvPr>
            <p:ph idx="1" type="body"/>
          </p:nvPr>
        </p:nvSpPr>
        <p:spPr>
          <a:xfrm>
            <a:off x="640862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80 - 20 Split</a:t>
            </a:r>
            <a:endParaRPr sz="1500"/>
          </a:p>
        </p:txBody>
      </p:sp>
      <p:pic>
        <p:nvPicPr>
          <p:cNvPr id="278" name="Google Shape;278;p36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257275" y="825725"/>
            <a:ext cx="2407900" cy="424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 rotWithShape="1">
          <a:blip r:embed="rId4">
            <a:alphaModFix/>
          </a:blip>
          <a:srcRect b="29" l="0" r="0" t="39"/>
          <a:stretch/>
        </p:blipFill>
        <p:spPr>
          <a:xfrm>
            <a:off x="3091350" y="825713"/>
            <a:ext cx="2407900" cy="424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 rotWithShape="1">
          <a:blip r:embed="rId5">
            <a:alphaModFix/>
          </a:blip>
          <a:srcRect b="29" l="0" r="0" t="39"/>
          <a:stretch/>
        </p:blipFill>
        <p:spPr>
          <a:xfrm>
            <a:off x="6214925" y="825713"/>
            <a:ext cx="2407900" cy="424142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6"/>
          <p:cNvSpPr/>
          <p:nvPr/>
        </p:nvSpPr>
        <p:spPr>
          <a:xfrm>
            <a:off x="175763" y="464200"/>
            <a:ext cx="2754600" cy="4645800"/>
          </a:xfrm>
          <a:prstGeom prst="frame">
            <a:avLst>
              <a:gd fmla="val 2231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type="title"/>
          </p:nvPr>
        </p:nvSpPr>
        <p:spPr>
          <a:xfrm>
            <a:off x="4509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Naive Bayes</a:t>
            </a:r>
            <a:endParaRPr sz="2840"/>
          </a:p>
        </p:txBody>
      </p:sp>
      <p:sp>
        <p:nvSpPr>
          <p:cNvPr id="287" name="Google Shape;287;p37"/>
          <p:cNvSpPr txBox="1"/>
          <p:nvPr>
            <p:ph idx="1" type="body"/>
          </p:nvPr>
        </p:nvSpPr>
        <p:spPr>
          <a:xfrm>
            <a:off x="4509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50 - 50 Split</a:t>
            </a:r>
            <a:endParaRPr sz="1500"/>
          </a:p>
        </p:txBody>
      </p:sp>
      <p:sp>
        <p:nvSpPr>
          <p:cNvPr id="288" name="Google Shape;288;p37"/>
          <p:cNvSpPr txBox="1"/>
          <p:nvPr>
            <p:ph idx="1" type="body"/>
          </p:nvPr>
        </p:nvSpPr>
        <p:spPr>
          <a:xfrm>
            <a:off x="33852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70 - 30 Split</a:t>
            </a:r>
            <a:endParaRPr sz="1500"/>
          </a:p>
        </p:txBody>
      </p:sp>
      <p:sp>
        <p:nvSpPr>
          <p:cNvPr id="289" name="Google Shape;289;p37"/>
          <p:cNvSpPr txBox="1"/>
          <p:nvPr>
            <p:ph idx="1" type="body"/>
          </p:nvPr>
        </p:nvSpPr>
        <p:spPr>
          <a:xfrm>
            <a:off x="640862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80 - 20 Split</a:t>
            </a:r>
            <a:endParaRPr sz="1500"/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600" y="957100"/>
            <a:ext cx="2066544" cy="20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250" y="957088"/>
            <a:ext cx="2066544" cy="2087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163" y="957100"/>
            <a:ext cx="2094113" cy="20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/>
          <p:nvPr/>
        </p:nvSpPr>
        <p:spPr>
          <a:xfrm>
            <a:off x="385725" y="1685050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3320025" y="1485500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6343375" y="2245200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4509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Naive Bayes</a:t>
            </a:r>
            <a:endParaRPr sz="2840"/>
          </a:p>
        </p:txBody>
      </p:sp>
      <p:sp>
        <p:nvSpPr>
          <p:cNvPr id="301" name="Google Shape;301;p38"/>
          <p:cNvSpPr txBox="1"/>
          <p:nvPr>
            <p:ph idx="1" type="body"/>
          </p:nvPr>
        </p:nvSpPr>
        <p:spPr>
          <a:xfrm>
            <a:off x="4509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50 - 50 Split</a:t>
            </a:r>
            <a:endParaRPr sz="1500"/>
          </a:p>
        </p:txBody>
      </p:sp>
      <p:sp>
        <p:nvSpPr>
          <p:cNvPr id="302" name="Google Shape;302;p38"/>
          <p:cNvSpPr txBox="1"/>
          <p:nvPr>
            <p:ph idx="1" type="body"/>
          </p:nvPr>
        </p:nvSpPr>
        <p:spPr>
          <a:xfrm>
            <a:off x="33852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70 - 30 Split</a:t>
            </a:r>
            <a:endParaRPr sz="1500"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640862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80 - 20 Split</a:t>
            </a:r>
            <a:endParaRPr sz="1500"/>
          </a:p>
        </p:txBody>
      </p:sp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244650" y="806800"/>
            <a:ext cx="2433151" cy="4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/>
          <p:cNvPicPr preferRelativeResize="0"/>
          <p:nvPr/>
        </p:nvPicPr>
        <p:blipFill rotWithShape="1">
          <a:blip r:embed="rId4">
            <a:alphaModFix/>
          </a:blip>
          <a:srcRect b="29" l="0" r="0" t="39"/>
          <a:stretch/>
        </p:blipFill>
        <p:spPr>
          <a:xfrm>
            <a:off x="3078750" y="806788"/>
            <a:ext cx="2433151" cy="4285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 rotWithShape="1">
          <a:blip r:embed="rId5">
            <a:alphaModFix/>
          </a:blip>
          <a:srcRect b="0" l="39" r="39" t="0"/>
          <a:stretch/>
        </p:blipFill>
        <p:spPr>
          <a:xfrm>
            <a:off x="6221525" y="806800"/>
            <a:ext cx="2394713" cy="4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/>
          <p:nvPr/>
        </p:nvSpPr>
        <p:spPr>
          <a:xfrm>
            <a:off x="109138" y="497700"/>
            <a:ext cx="2754600" cy="4645800"/>
          </a:xfrm>
          <a:prstGeom prst="frame">
            <a:avLst>
              <a:gd fmla="val 2231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title"/>
          </p:nvPr>
        </p:nvSpPr>
        <p:spPr>
          <a:xfrm>
            <a:off x="4509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Logistic Regression</a:t>
            </a:r>
            <a:endParaRPr sz="2840"/>
          </a:p>
        </p:txBody>
      </p:sp>
      <p:sp>
        <p:nvSpPr>
          <p:cNvPr id="313" name="Google Shape;313;p39"/>
          <p:cNvSpPr txBox="1"/>
          <p:nvPr>
            <p:ph idx="1" type="body"/>
          </p:nvPr>
        </p:nvSpPr>
        <p:spPr>
          <a:xfrm>
            <a:off x="4509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50 - 50 Split</a:t>
            </a:r>
            <a:endParaRPr sz="1500"/>
          </a:p>
        </p:txBody>
      </p:sp>
      <p:sp>
        <p:nvSpPr>
          <p:cNvPr id="314" name="Google Shape;314;p39"/>
          <p:cNvSpPr txBox="1"/>
          <p:nvPr>
            <p:ph idx="1" type="body"/>
          </p:nvPr>
        </p:nvSpPr>
        <p:spPr>
          <a:xfrm>
            <a:off x="33852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70 - 30 Split</a:t>
            </a:r>
            <a:endParaRPr sz="1500"/>
          </a:p>
        </p:txBody>
      </p:sp>
      <p:sp>
        <p:nvSpPr>
          <p:cNvPr id="315" name="Google Shape;315;p39"/>
          <p:cNvSpPr txBox="1"/>
          <p:nvPr>
            <p:ph idx="1" type="body"/>
          </p:nvPr>
        </p:nvSpPr>
        <p:spPr>
          <a:xfrm>
            <a:off x="640862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80 - 20 Split</a:t>
            </a:r>
            <a:endParaRPr sz="1500"/>
          </a:p>
        </p:txBody>
      </p:sp>
      <p:pic>
        <p:nvPicPr>
          <p:cNvPr id="316" name="Google Shape;3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626" y="957100"/>
            <a:ext cx="2066544" cy="2087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7650" y="957100"/>
            <a:ext cx="2066544" cy="208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500" y="957100"/>
            <a:ext cx="2075453" cy="20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9"/>
          <p:cNvSpPr/>
          <p:nvPr/>
        </p:nvSpPr>
        <p:spPr>
          <a:xfrm>
            <a:off x="3295425" y="1482850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0" name="Google Shape;320;p39"/>
          <p:cNvSpPr/>
          <p:nvPr/>
        </p:nvSpPr>
        <p:spPr>
          <a:xfrm>
            <a:off x="6369600" y="1482850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1" name="Google Shape;321;p39"/>
          <p:cNvSpPr/>
          <p:nvPr/>
        </p:nvSpPr>
        <p:spPr>
          <a:xfrm>
            <a:off x="385725" y="1636625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>
            <a:off x="4509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Logistic Regression</a:t>
            </a:r>
            <a:endParaRPr sz="2840"/>
          </a:p>
        </p:txBody>
      </p:sp>
      <p:sp>
        <p:nvSpPr>
          <p:cNvPr id="327" name="Google Shape;327;p40"/>
          <p:cNvSpPr txBox="1"/>
          <p:nvPr>
            <p:ph idx="1" type="body"/>
          </p:nvPr>
        </p:nvSpPr>
        <p:spPr>
          <a:xfrm>
            <a:off x="4509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50 - 50 Split</a:t>
            </a:r>
            <a:endParaRPr sz="1500"/>
          </a:p>
        </p:txBody>
      </p:sp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3337813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70 - 30 Split</a:t>
            </a:r>
            <a:endParaRPr sz="1500"/>
          </a:p>
        </p:txBody>
      </p:sp>
      <p:sp>
        <p:nvSpPr>
          <p:cNvPr id="329" name="Google Shape;329;p40"/>
          <p:cNvSpPr txBox="1"/>
          <p:nvPr>
            <p:ph idx="1" type="body"/>
          </p:nvPr>
        </p:nvSpPr>
        <p:spPr>
          <a:xfrm>
            <a:off x="640862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80 - 20 Split</a:t>
            </a:r>
            <a:endParaRPr sz="1500"/>
          </a:p>
        </p:txBody>
      </p:sp>
      <p:pic>
        <p:nvPicPr>
          <p:cNvPr id="330" name="Google Shape;330;p40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267000" y="819425"/>
            <a:ext cx="2388450" cy="4207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 rotWithShape="1">
          <a:blip r:embed="rId4">
            <a:alphaModFix/>
          </a:blip>
          <a:srcRect b="29" l="0" r="0" t="39"/>
          <a:stretch/>
        </p:blipFill>
        <p:spPr>
          <a:xfrm>
            <a:off x="3101100" y="819425"/>
            <a:ext cx="2388450" cy="4207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 rotWithShape="1">
          <a:blip r:embed="rId5">
            <a:alphaModFix/>
          </a:blip>
          <a:srcRect b="29" l="0" r="0" t="39"/>
          <a:stretch/>
        </p:blipFill>
        <p:spPr>
          <a:xfrm>
            <a:off x="6224650" y="819425"/>
            <a:ext cx="2388450" cy="420716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0"/>
          <p:cNvSpPr/>
          <p:nvPr/>
        </p:nvSpPr>
        <p:spPr>
          <a:xfrm>
            <a:off x="83913" y="500450"/>
            <a:ext cx="2754600" cy="4645800"/>
          </a:xfrm>
          <a:prstGeom prst="frame">
            <a:avLst>
              <a:gd fmla="val 2231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>
            <p:ph type="title"/>
          </p:nvPr>
        </p:nvSpPr>
        <p:spPr>
          <a:xfrm>
            <a:off x="4509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Linear Regression</a:t>
            </a:r>
            <a:endParaRPr sz="2840"/>
          </a:p>
        </p:txBody>
      </p:sp>
      <p:sp>
        <p:nvSpPr>
          <p:cNvPr id="339" name="Google Shape;339;p41"/>
          <p:cNvSpPr txBox="1"/>
          <p:nvPr>
            <p:ph idx="1" type="body"/>
          </p:nvPr>
        </p:nvSpPr>
        <p:spPr>
          <a:xfrm>
            <a:off x="450975" y="6928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50 - 50 Split</a:t>
            </a:r>
            <a:endParaRPr sz="1500"/>
          </a:p>
        </p:txBody>
      </p:sp>
      <p:sp>
        <p:nvSpPr>
          <p:cNvPr id="340" name="Google Shape;340;p41"/>
          <p:cNvSpPr txBox="1"/>
          <p:nvPr>
            <p:ph idx="1" type="body"/>
          </p:nvPr>
        </p:nvSpPr>
        <p:spPr>
          <a:xfrm>
            <a:off x="3385275" y="6928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70 - 30 Split</a:t>
            </a:r>
            <a:endParaRPr sz="1500"/>
          </a:p>
        </p:txBody>
      </p:sp>
      <p:sp>
        <p:nvSpPr>
          <p:cNvPr id="341" name="Google Shape;341;p41"/>
          <p:cNvSpPr txBox="1"/>
          <p:nvPr>
            <p:ph idx="1" type="body"/>
          </p:nvPr>
        </p:nvSpPr>
        <p:spPr>
          <a:xfrm>
            <a:off x="6408625" y="6928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80 - 20 Split</a:t>
            </a:r>
            <a:endParaRPr sz="1500"/>
          </a:p>
        </p:txBody>
      </p:sp>
      <p:pic>
        <p:nvPicPr>
          <p:cNvPr id="342" name="Google Shape;3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34" y="1121850"/>
            <a:ext cx="976566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925" y="1055000"/>
            <a:ext cx="976575" cy="265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7736" y="1055000"/>
            <a:ext cx="1015569" cy="26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1086" y="1033475"/>
            <a:ext cx="1015575" cy="270286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1"/>
          <p:cNvSpPr/>
          <p:nvPr/>
        </p:nvSpPr>
        <p:spPr>
          <a:xfrm>
            <a:off x="930899" y="1995600"/>
            <a:ext cx="10629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7" name="Google Shape;347;p41"/>
          <p:cNvSpPr/>
          <p:nvPr/>
        </p:nvSpPr>
        <p:spPr>
          <a:xfrm>
            <a:off x="3864061" y="1744800"/>
            <a:ext cx="10629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8" name="Google Shape;348;p41"/>
          <p:cNvSpPr/>
          <p:nvPr/>
        </p:nvSpPr>
        <p:spPr>
          <a:xfrm>
            <a:off x="6887424" y="2735175"/>
            <a:ext cx="10629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chose this topic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729450" y="2078875"/>
            <a:ext cx="4034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of people dropped this class and this made us think about dropout rates not just for this class, but for school in general.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thought it would be interesting to see if a model can be made to predict whether or not a student will dropout and decided to focus on college students for our project.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850" y="1355125"/>
            <a:ext cx="427245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/>
          <p:nvPr>
            <p:ph type="title"/>
          </p:nvPr>
        </p:nvSpPr>
        <p:spPr>
          <a:xfrm>
            <a:off x="4509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Linear Regression</a:t>
            </a:r>
            <a:endParaRPr sz="2840"/>
          </a:p>
        </p:txBody>
      </p:sp>
      <p:sp>
        <p:nvSpPr>
          <p:cNvPr id="354" name="Google Shape;354;p42"/>
          <p:cNvSpPr txBox="1"/>
          <p:nvPr>
            <p:ph idx="1" type="body"/>
          </p:nvPr>
        </p:nvSpPr>
        <p:spPr>
          <a:xfrm>
            <a:off x="450975" y="6928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50 - 50 Split</a:t>
            </a:r>
            <a:endParaRPr sz="1500"/>
          </a:p>
        </p:txBody>
      </p:sp>
      <p:sp>
        <p:nvSpPr>
          <p:cNvPr id="355" name="Google Shape;355;p42"/>
          <p:cNvSpPr txBox="1"/>
          <p:nvPr>
            <p:ph idx="1" type="body"/>
          </p:nvPr>
        </p:nvSpPr>
        <p:spPr>
          <a:xfrm>
            <a:off x="3385275" y="6928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70 - 30 Split</a:t>
            </a:r>
            <a:endParaRPr sz="1500"/>
          </a:p>
        </p:txBody>
      </p:sp>
      <p:sp>
        <p:nvSpPr>
          <p:cNvPr id="356" name="Google Shape;356;p42"/>
          <p:cNvSpPr txBox="1"/>
          <p:nvPr>
            <p:ph idx="1" type="body"/>
          </p:nvPr>
        </p:nvSpPr>
        <p:spPr>
          <a:xfrm>
            <a:off x="6408625" y="6928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80 - 20 Split</a:t>
            </a:r>
            <a:endParaRPr sz="1500"/>
          </a:p>
        </p:txBody>
      </p:sp>
      <p:pic>
        <p:nvPicPr>
          <p:cNvPr id="357" name="Google Shape;3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34" y="1121850"/>
            <a:ext cx="976566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2"/>
          <p:cNvPicPr preferRelativeResize="0"/>
          <p:nvPr/>
        </p:nvPicPr>
        <p:blipFill rotWithShape="1">
          <a:blip r:embed="rId4">
            <a:alphaModFix/>
          </a:blip>
          <a:srcRect b="43065" l="0" r="0" t="0"/>
          <a:stretch/>
        </p:blipFill>
        <p:spPr>
          <a:xfrm>
            <a:off x="127250" y="1073225"/>
            <a:ext cx="266795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2"/>
          <p:cNvPicPr preferRelativeResize="0"/>
          <p:nvPr/>
        </p:nvPicPr>
        <p:blipFill rotWithShape="1">
          <a:blip r:embed="rId5">
            <a:alphaModFix/>
          </a:blip>
          <a:srcRect b="44049" l="0" r="0" t="0"/>
          <a:stretch/>
        </p:blipFill>
        <p:spPr>
          <a:xfrm>
            <a:off x="3006788" y="1043613"/>
            <a:ext cx="2777475" cy="263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2"/>
          <p:cNvPicPr preferRelativeResize="0"/>
          <p:nvPr/>
        </p:nvPicPr>
        <p:blipFill rotWithShape="1">
          <a:blip r:embed="rId6">
            <a:alphaModFix/>
          </a:blip>
          <a:srcRect b="43582" l="0" r="0" t="0"/>
          <a:stretch/>
        </p:blipFill>
        <p:spPr>
          <a:xfrm>
            <a:off x="6041650" y="1043625"/>
            <a:ext cx="2754458" cy="26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2"/>
          <p:cNvSpPr/>
          <p:nvPr/>
        </p:nvSpPr>
        <p:spPr>
          <a:xfrm>
            <a:off x="83913" y="497700"/>
            <a:ext cx="2754600" cy="4645800"/>
          </a:xfrm>
          <a:prstGeom prst="frame">
            <a:avLst>
              <a:gd fmla="val 2231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/>
          <p:nvPr>
            <p:ph type="title"/>
          </p:nvPr>
        </p:nvSpPr>
        <p:spPr>
          <a:xfrm>
            <a:off x="4509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SVM - Linear kernel</a:t>
            </a:r>
            <a:endParaRPr sz="2840"/>
          </a:p>
        </p:txBody>
      </p:sp>
      <p:pic>
        <p:nvPicPr>
          <p:cNvPr id="367" name="Google Shape;3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600" y="957100"/>
            <a:ext cx="2066544" cy="2087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3"/>
          <p:cNvSpPr txBox="1"/>
          <p:nvPr>
            <p:ph idx="1" type="body"/>
          </p:nvPr>
        </p:nvSpPr>
        <p:spPr>
          <a:xfrm>
            <a:off x="4509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50 - 50 Split</a:t>
            </a:r>
            <a:endParaRPr sz="1500"/>
          </a:p>
        </p:txBody>
      </p:sp>
      <p:sp>
        <p:nvSpPr>
          <p:cNvPr id="369" name="Google Shape;369;p43"/>
          <p:cNvSpPr txBox="1"/>
          <p:nvPr>
            <p:ph idx="1" type="body"/>
          </p:nvPr>
        </p:nvSpPr>
        <p:spPr>
          <a:xfrm>
            <a:off x="33852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70 - 30 Split</a:t>
            </a:r>
            <a:endParaRPr sz="1500"/>
          </a:p>
        </p:txBody>
      </p:sp>
      <p:sp>
        <p:nvSpPr>
          <p:cNvPr id="370" name="Google Shape;370;p43"/>
          <p:cNvSpPr txBox="1"/>
          <p:nvPr>
            <p:ph idx="1" type="body"/>
          </p:nvPr>
        </p:nvSpPr>
        <p:spPr>
          <a:xfrm>
            <a:off x="640862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80 - 20 Split</a:t>
            </a:r>
            <a:endParaRPr sz="1500"/>
          </a:p>
        </p:txBody>
      </p:sp>
      <p:pic>
        <p:nvPicPr>
          <p:cNvPr id="371" name="Google Shape;37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250" y="957112"/>
            <a:ext cx="2066544" cy="208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500" y="957100"/>
            <a:ext cx="2075444" cy="20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3"/>
          <p:cNvSpPr/>
          <p:nvPr/>
        </p:nvSpPr>
        <p:spPr>
          <a:xfrm>
            <a:off x="385725" y="1093725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4" name="Google Shape;374;p43"/>
          <p:cNvSpPr/>
          <p:nvPr/>
        </p:nvSpPr>
        <p:spPr>
          <a:xfrm>
            <a:off x="3320025" y="1495850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5" name="Google Shape;375;p43"/>
          <p:cNvSpPr/>
          <p:nvPr/>
        </p:nvSpPr>
        <p:spPr>
          <a:xfrm>
            <a:off x="6343375" y="2263875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 txBox="1"/>
          <p:nvPr>
            <p:ph type="title"/>
          </p:nvPr>
        </p:nvSpPr>
        <p:spPr>
          <a:xfrm>
            <a:off x="4509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SVM - Linear kernel</a:t>
            </a:r>
            <a:endParaRPr sz="2840"/>
          </a:p>
        </p:txBody>
      </p:sp>
      <p:sp>
        <p:nvSpPr>
          <p:cNvPr id="381" name="Google Shape;381;p44"/>
          <p:cNvSpPr txBox="1"/>
          <p:nvPr>
            <p:ph idx="1" type="body"/>
          </p:nvPr>
        </p:nvSpPr>
        <p:spPr>
          <a:xfrm>
            <a:off x="4509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50 - 50 Split</a:t>
            </a:r>
            <a:endParaRPr sz="1500"/>
          </a:p>
        </p:txBody>
      </p:sp>
      <p:sp>
        <p:nvSpPr>
          <p:cNvPr id="382" name="Google Shape;382;p44"/>
          <p:cNvSpPr txBox="1"/>
          <p:nvPr>
            <p:ph idx="1" type="body"/>
          </p:nvPr>
        </p:nvSpPr>
        <p:spPr>
          <a:xfrm>
            <a:off x="33852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70 - 30 Split</a:t>
            </a:r>
            <a:endParaRPr sz="1500"/>
          </a:p>
        </p:txBody>
      </p:sp>
      <p:sp>
        <p:nvSpPr>
          <p:cNvPr id="383" name="Google Shape;383;p44"/>
          <p:cNvSpPr txBox="1"/>
          <p:nvPr>
            <p:ph idx="1" type="body"/>
          </p:nvPr>
        </p:nvSpPr>
        <p:spPr>
          <a:xfrm>
            <a:off x="640862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80 - 20 Split</a:t>
            </a:r>
            <a:endParaRPr sz="1500"/>
          </a:p>
        </p:txBody>
      </p:sp>
      <p:pic>
        <p:nvPicPr>
          <p:cNvPr id="384" name="Google Shape;384;p44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267000" y="850950"/>
            <a:ext cx="2388450" cy="4207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4"/>
          <p:cNvPicPr preferRelativeResize="0"/>
          <p:nvPr/>
        </p:nvPicPr>
        <p:blipFill rotWithShape="1">
          <a:blip r:embed="rId4">
            <a:alphaModFix/>
          </a:blip>
          <a:srcRect b="29" l="0" r="0" t="39"/>
          <a:stretch/>
        </p:blipFill>
        <p:spPr>
          <a:xfrm>
            <a:off x="3101100" y="850950"/>
            <a:ext cx="2388450" cy="4207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4"/>
          <p:cNvPicPr preferRelativeResize="0"/>
          <p:nvPr/>
        </p:nvPicPr>
        <p:blipFill rotWithShape="1">
          <a:blip r:embed="rId5">
            <a:alphaModFix/>
          </a:blip>
          <a:srcRect b="29" l="0" r="0" t="39"/>
          <a:stretch/>
        </p:blipFill>
        <p:spPr>
          <a:xfrm>
            <a:off x="6224650" y="850950"/>
            <a:ext cx="2388450" cy="420716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4"/>
          <p:cNvSpPr/>
          <p:nvPr/>
        </p:nvSpPr>
        <p:spPr>
          <a:xfrm>
            <a:off x="2918013" y="464200"/>
            <a:ext cx="2754600" cy="4645800"/>
          </a:xfrm>
          <a:prstGeom prst="frame">
            <a:avLst>
              <a:gd fmla="val 2231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5"/>
          <p:cNvSpPr txBox="1"/>
          <p:nvPr>
            <p:ph type="title"/>
          </p:nvPr>
        </p:nvSpPr>
        <p:spPr>
          <a:xfrm>
            <a:off x="4509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SVM - RBF Kernel</a:t>
            </a:r>
            <a:endParaRPr sz="2840"/>
          </a:p>
        </p:txBody>
      </p:sp>
      <p:sp>
        <p:nvSpPr>
          <p:cNvPr id="393" name="Google Shape;393;p45"/>
          <p:cNvSpPr txBox="1"/>
          <p:nvPr>
            <p:ph idx="1" type="body"/>
          </p:nvPr>
        </p:nvSpPr>
        <p:spPr>
          <a:xfrm>
            <a:off x="4509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50 - 50 Split</a:t>
            </a:r>
            <a:endParaRPr sz="1500"/>
          </a:p>
        </p:txBody>
      </p:sp>
      <p:sp>
        <p:nvSpPr>
          <p:cNvPr id="394" name="Google Shape;394;p45"/>
          <p:cNvSpPr txBox="1"/>
          <p:nvPr>
            <p:ph idx="1" type="body"/>
          </p:nvPr>
        </p:nvSpPr>
        <p:spPr>
          <a:xfrm>
            <a:off x="33852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70 - 30 Split</a:t>
            </a:r>
            <a:endParaRPr sz="1500"/>
          </a:p>
        </p:txBody>
      </p:sp>
      <p:sp>
        <p:nvSpPr>
          <p:cNvPr id="395" name="Google Shape;395;p45"/>
          <p:cNvSpPr txBox="1"/>
          <p:nvPr>
            <p:ph idx="1" type="body"/>
          </p:nvPr>
        </p:nvSpPr>
        <p:spPr>
          <a:xfrm>
            <a:off x="640862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80 - 20 Split</a:t>
            </a:r>
            <a:endParaRPr sz="1500"/>
          </a:p>
        </p:txBody>
      </p:sp>
      <p:pic>
        <p:nvPicPr>
          <p:cNvPr id="396" name="Google Shape;3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600" y="957100"/>
            <a:ext cx="2066544" cy="20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5275" y="957100"/>
            <a:ext cx="2066544" cy="208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488" y="957100"/>
            <a:ext cx="2075479" cy="20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5"/>
          <p:cNvSpPr/>
          <p:nvPr/>
        </p:nvSpPr>
        <p:spPr>
          <a:xfrm>
            <a:off x="385725" y="2621200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0" name="Google Shape;400;p45"/>
          <p:cNvSpPr/>
          <p:nvPr/>
        </p:nvSpPr>
        <p:spPr>
          <a:xfrm>
            <a:off x="3343675" y="1495850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1" name="Google Shape;401;p45"/>
          <p:cNvSpPr/>
          <p:nvPr/>
        </p:nvSpPr>
        <p:spPr>
          <a:xfrm>
            <a:off x="6339375" y="1276550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/>
          <p:nvPr>
            <p:ph type="title"/>
          </p:nvPr>
        </p:nvSpPr>
        <p:spPr>
          <a:xfrm>
            <a:off x="4509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SVM - RBF Kernel</a:t>
            </a:r>
            <a:endParaRPr sz="2840"/>
          </a:p>
        </p:txBody>
      </p:sp>
      <p:sp>
        <p:nvSpPr>
          <p:cNvPr id="407" name="Google Shape;407;p46"/>
          <p:cNvSpPr txBox="1"/>
          <p:nvPr>
            <p:ph idx="1" type="body"/>
          </p:nvPr>
        </p:nvSpPr>
        <p:spPr>
          <a:xfrm>
            <a:off x="4509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50 - 50 Split</a:t>
            </a:r>
            <a:endParaRPr sz="1500"/>
          </a:p>
        </p:txBody>
      </p:sp>
      <p:sp>
        <p:nvSpPr>
          <p:cNvPr id="408" name="Google Shape;408;p46"/>
          <p:cNvSpPr txBox="1"/>
          <p:nvPr>
            <p:ph idx="1" type="body"/>
          </p:nvPr>
        </p:nvSpPr>
        <p:spPr>
          <a:xfrm>
            <a:off x="33852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70 - 30 Split</a:t>
            </a:r>
            <a:endParaRPr sz="1500"/>
          </a:p>
        </p:txBody>
      </p:sp>
      <p:sp>
        <p:nvSpPr>
          <p:cNvPr id="409" name="Google Shape;409;p46"/>
          <p:cNvSpPr txBox="1"/>
          <p:nvPr>
            <p:ph idx="1" type="body"/>
          </p:nvPr>
        </p:nvSpPr>
        <p:spPr>
          <a:xfrm>
            <a:off x="640862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80 - 20 Split</a:t>
            </a:r>
            <a:endParaRPr sz="1500"/>
          </a:p>
        </p:txBody>
      </p:sp>
      <p:pic>
        <p:nvPicPr>
          <p:cNvPr id="410" name="Google Shape;410;p46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273300" y="838350"/>
            <a:ext cx="2375850" cy="418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6"/>
          <p:cNvPicPr preferRelativeResize="0"/>
          <p:nvPr/>
        </p:nvPicPr>
        <p:blipFill rotWithShape="1">
          <a:blip r:embed="rId4">
            <a:alphaModFix/>
          </a:blip>
          <a:srcRect b="29" l="0" r="0" t="39"/>
          <a:stretch/>
        </p:blipFill>
        <p:spPr>
          <a:xfrm>
            <a:off x="3107400" y="838338"/>
            <a:ext cx="2375850" cy="418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6"/>
          <p:cNvPicPr preferRelativeResize="0"/>
          <p:nvPr/>
        </p:nvPicPr>
        <p:blipFill rotWithShape="1">
          <a:blip r:embed="rId5">
            <a:alphaModFix/>
          </a:blip>
          <a:srcRect b="29" l="0" r="0" t="39"/>
          <a:stretch/>
        </p:blipFill>
        <p:spPr>
          <a:xfrm>
            <a:off x="6174200" y="838338"/>
            <a:ext cx="2375850" cy="418496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6"/>
          <p:cNvSpPr/>
          <p:nvPr/>
        </p:nvSpPr>
        <p:spPr>
          <a:xfrm>
            <a:off x="132663" y="497700"/>
            <a:ext cx="2754600" cy="4645800"/>
          </a:xfrm>
          <a:prstGeom prst="frame">
            <a:avLst>
              <a:gd fmla="val 2231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 txBox="1"/>
          <p:nvPr>
            <p:ph type="title"/>
          </p:nvPr>
        </p:nvSpPr>
        <p:spPr>
          <a:xfrm>
            <a:off x="4509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Gradient Boosting</a:t>
            </a:r>
            <a:endParaRPr sz="2840"/>
          </a:p>
        </p:txBody>
      </p:sp>
      <p:sp>
        <p:nvSpPr>
          <p:cNvPr id="419" name="Google Shape;419;p47"/>
          <p:cNvSpPr txBox="1"/>
          <p:nvPr>
            <p:ph idx="1" type="body"/>
          </p:nvPr>
        </p:nvSpPr>
        <p:spPr>
          <a:xfrm>
            <a:off x="4509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50 - 50 Split</a:t>
            </a:r>
            <a:endParaRPr sz="1500"/>
          </a:p>
        </p:txBody>
      </p:sp>
      <p:sp>
        <p:nvSpPr>
          <p:cNvPr id="420" name="Google Shape;420;p47"/>
          <p:cNvSpPr txBox="1"/>
          <p:nvPr>
            <p:ph idx="1" type="body"/>
          </p:nvPr>
        </p:nvSpPr>
        <p:spPr>
          <a:xfrm>
            <a:off x="33852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70 - 30 Split</a:t>
            </a:r>
            <a:endParaRPr sz="1500"/>
          </a:p>
        </p:txBody>
      </p:sp>
      <p:sp>
        <p:nvSpPr>
          <p:cNvPr id="421" name="Google Shape;421;p47"/>
          <p:cNvSpPr txBox="1"/>
          <p:nvPr>
            <p:ph idx="1" type="body"/>
          </p:nvPr>
        </p:nvSpPr>
        <p:spPr>
          <a:xfrm>
            <a:off x="640862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80 - 20 Split</a:t>
            </a:r>
            <a:endParaRPr sz="1500"/>
          </a:p>
        </p:txBody>
      </p:sp>
      <p:pic>
        <p:nvPicPr>
          <p:cNvPr id="422" name="Google Shape;4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600" y="957100"/>
            <a:ext cx="2066544" cy="20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245" y="957088"/>
            <a:ext cx="2066544" cy="2087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25" y="957100"/>
            <a:ext cx="2081608" cy="20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7"/>
          <p:cNvSpPr/>
          <p:nvPr/>
        </p:nvSpPr>
        <p:spPr>
          <a:xfrm>
            <a:off x="385725" y="1671125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6" name="Google Shape;426;p47"/>
          <p:cNvSpPr/>
          <p:nvPr/>
        </p:nvSpPr>
        <p:spPr>
          <a:xfrm>
            <a:off x="3320025" y="1499175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7" name="Google Shape;427;p47"/>
          <p:cNvSpPr/>
          <p:nvPr/>
        </p:nvSpPr>
        <p:spPr>
          <a:xfrm>
            <a:off x="6343375" y="2251975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/>
          <p:nvPr>
            <p:ph type="title"/>
          </p:nvPr>
        </p:nvSpPr>
        <p:spPr>
          <a:xfrm>
            <a:off x="4509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Gradient Boosting</a:t>
            </a:r>
            <a:endParaRPr sz="2840"/>
          </a:p>
        </p:txBody>
      </p:sp>
      <p:sp>
        <p:nvSpPr>
          <p:cNvPr id="433" name="Google Shape;433;p48"/>
          <p:cNvSpPr txBox="1"/>
          <p:nvPr>
            <p:ph idx="1" type="body"/>
          </p:nvPr>
        </p:nvSpPr>
        <p:spPr>
          <a:xfrm>
            <a:off x="4509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50 - 50 Split</a:t>
            </a:r>
            <a:endParaRPr sz="1500"/>
          </a:p>
        </p:txBody>
      </p:sp>
      <p:sp>
        <p:nvSpPr>
          <p:cNvPr id="434" name="Google Shape;434;p48"/>
          <p:cNvSpPr txBox="1"/>
          <p:nvPr>
            <p:ph idx="1" type="body"/>
          </p:nvPr>
        </p:nvSpPr>
        <p:spPr>
          <a:xfrm>
            <a:off x="33852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70 - 30 Split</a:t>
            </a:r>
            <a:endParaRPr sz="1500"/>
          </a:p>
        </p:txBody>
      </p:sp>
      <p:sp>
        <p:nvSpPr>
          <p:cNvPr id="435" name="Google Shape;435;p48"/>
          <p:cNvSpPr txBox="1"/>
          <p:nvPr>
            <p:ph idx="1" type="body"/>
          </p:nvPr>
        </p:nvSpPr>
        <p:spPr>
          <a:xfrm>
            <a:off x="640862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80 - 20 Split</a:t>
            </a:r>
            <a:endParaRPr sz="1500"/>
          </a:p>
        </p:txBody>
      </p:sp>
      <p:pic>
        <p:nvPicPr>
          <p:cNvPr id="436" name="Google Shape;436;p48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232025" y="819425"/>
            <a:ext cx="2458376" cy="426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8"/>
          <p:cNvPicPr preferRelativeResize="0"/>
          <p:nvPr/>
        </p:nvPicPr>
        <p:blipFill rotWithShape="1">
          <a:blip r:embed="rId4">
            <a:alphaModFix/>
          </a:blip>
          <a:srcRect b="29" l="0" r="0" t="39"/>
          <a:stretch/>
        </p:blipFill>
        <p:spPr>
          <a:xfrm>
            <a:off x="3083375" y="819425"/>
            <a:ext cx="2423896" cy="426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8"/>
          <p:cNvPicPr preferRelativeResize="0"/>
          <p:nvPr/>
        </p:nvPicPr>
        <p:blipFill rotWithShape="1">
          <a:blip r:embed="rId5">
            <a:alphaModFix/>
          </a:blip>
          <a:srcRect b="29" l="0" r="0" t="29"/>
          <a:stretch/>
        </p:blipFill>
        <p:spPr>
          <a:xfrm>
            <a:off x="6206925" y="819425"/>
            <a:ext cx="2423900" cy="4209763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8"/>
          <p:cNvSpPr/>
          <p:nvPr/>
        </p:nvSpPr>
        <p:spPr>
          <a:xfrm>
            <a:off x="6041563" y="497700"/>
            <a:ext cx="2754600" cy="4645800"/>
          </a:xfrm>
          <a:prstGeom prst="frame">
            <a:avLst>
              <a:gd fmla="val 2231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9"/>
          <p:cNvSpPr txBox="1"/>
          <p:nvPr>
            <p:ph type="title"/>
          </p:nvPr>
        </p:nvSpPr>
        <p:spPr>
          <a:xfrm>
            <a:off x="4510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Multi-layer Perceptron</a:t>
            </a:r>
            <a:endParaRPr sz="2840"/>
          </a:p>
        </p:txBody>
      </p:sp>
      <p:sp>
        <p:nvSpPr>
          <p:cNvPr id="445" name="Google Shape;445;p49"/>
          <p:cNvSpPr txBox="1"/>
          <p:nvPr>
            <p:ph idx="1" type="body"/>
          </p:nvPr>
        </p:nvSpPr>
        <p:spPr>
          <a:xfrm>
            <a:off x="4509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50 - 50 Split</a:t>
            </a:r>
            <a:endParaRPr sz="1500"/>
          </a:p>
        </p:txBody>
      </p:sp>
      <p:sp>
        <p:nvSpPr>
          <p:cNvPr id="446" name="Google Shape;446;p49"/>
          <p:cNvSpPr txBox="1"/>
          <p:nvPr>
            <p:ph idx="1" type="body"/>
          </p:nvPr>
        </p:nvSpPr>
        <p:spPr>
          <a:xfrm>
            <a:off x="33852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70 - 30 Split</a:t>
            </a:r>
            <a:endParaRPr sz="1500"/>
          </a:p>
        </p:txBody>
      </p:sp>
      <p:sp>
        <p:nvSpPr>
          <p:cNvPr id="447" name="Google Shape;447;p49"/>
          <p:cNvSpPr txBox="1"/>
          <p:nvPr>
            <p:ph idx="1" type="body"/>
          </p:nvPr>
        </p:nvSpPr>
        <p:spPr>
          <a:xfrm>
            <a:off x="640862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80 - 20 Split</a:t>
            </a:r>
            <a:endParaRPr sz="1500"/>
          </a:p>
        </p:txBody>
      </p:sp>
      <p:pic>
        <p:nvPicPr>
          <p:cNvPr id="448" name="Google Shape;4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600" y="957100"/>
            <a:ext cx="2066544" cy="208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253" y="957089"/>
            <a:ext cx="2066544" cy="208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525" y="957100"/>
            <a:ext cx="2075395" cy="20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9"/>
          <p:cNvSpPr/>
          <p:nvPr/>
        </p:nvSpPr>
        <p:spPr>
          <a:xfrm>
            <a:off x="385725" y="1664800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2" name="Google Shape;452;p49"/>
          <p:cNvSpPr/>
          <p:nvPr/>
        </p:nvSpPr>
        <p:spPr>
          <a:xfrm>
            <a:off x="3320025" y="1492850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3" name="Google Shape;453;p49"/>
          <p:cNvSpPr/>
          <p:nvPr/>
        </p:nvSpPr>
        <p:spPr>
          <a:xfrm>
            <a:off x="6343375" y="2266350"/>
            <a:ext cx="2151000" cy="250800"/>
          </a:xfrm>
          <a:prstGeom prst="frame">
            <a:avLst>
              <a:gd fmla="val 1555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"/>
          <p:cNvSpPr txBox="1"/>
          <p:nvPr>
            <p:ph type="title"/>
          </p:nvPr>
        </p:nvSpPr>
        <p:spPr>
          <a:xfrm>
            <a:off x="4510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Multi-layer Perceptron</a:t>
            </a:r>
            <a:endParaRPr sz="2840"/>
          </a:p>
        </p:txBody>
      </p:sp>
      <p:sp>
        <p:nvSpPr>
          <p:cNvPr id="459" name="Google Shape;459;p50"/>
          <p:cNvSpPr txBox="1"/>
          <p:nvPr>
            <p:ph idx="1" type="body"/>
          </p:nvPr>
        </p:nvSpPr>
        <p:spPr>
          <a:xfrm>
            <a:off x="4509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50 - 50 Split</a:t>
            </a:r>
            <a:endParaRPr sz="1500"/>
          </a:p>
        </p:txBody>
      </p:sp>
      <p:sp>
        <p:nvSpPr>
          <p:cNvPr id="460" name="Google Shape;460;p50"/>
          <p:cNvSpPr txBox="1"/>
          <p:nvPr>
            <p:ph idx="1" type="body"/>
          </p:nvPr>
        </p:nvSpPr>
        <p:spPr>
          <a:xfrm>
            <a:off x="338527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70 - 30 Split</a:t>
            </a:r>
            <a:endParaRPr sz="1500"/>
          </a:p>
        </p:txBody>
      </p:sp>
      <p:sp>
        <p:nvSpPr>
          <p:cNvPr id="461" name="Google Shape;461;p50"/>
          <p:cNvSpPr txBox="1"/>
          <p:nvPr>
            <p:ph idx="1" type="body"/>
          </p:nvPr>
        </p:nvSpPr>
        <p:spPr>
          <a:xfrm>
            <a:off x="6408625" y="464200"/>
            <a:ext cx="2020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80 - 20 Split</a:t>
            </a:r>
            <a:endParaRPr sz="1500"/>
          </a:p>
        </p:txBody>
      </p:sp>
      <p:pic>
        <p:nvPicPr>
          <p:cNvPr id="462" name="Google Shape;462;p50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270163" y="825725"/>
            <a:ext cx="2382125" cy="4196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0"/>
          <p:cNvPicPr preferRelativeResize="0"/>
          <p:nvPr/>
        </p:nvPicPr>
        <p:blipFill rotWithShape="1">
          <a:blip r:embed="rId4">
            <a:alphaModFix/>
          </a:blip>
          <a:srcRect b="29" l="0" r="0" t="39"/>
          <a:stretch/>
        </p:blipFill>
        <p:spPr>
          <a:xfrm>
            <a:off x="3104299" y="825775"/>
            <a:ext cx="2382100" cy="419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 rotWithShape="1">
          <a:blip r:embed="rId5">
            <a:alphaModFix/>
          </a:blip>
          <a:srcRect b="29" l="0" r="0" t="29"/>
          <a:stretch/>
        </p:blipFill>
        <p:spPr>
          <a:xfrm>
            <a:off x="6189975" y="825725"/>
            <a:ext cx="2382100" cy="413712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0"/>
          <p:cNvSpPr/>
          <p:nvPr/>
        </p:nvSpPr>
        <p:spPr>
          <a:xfrm>
            <a:off x="6003713" y="464200"/>
            <a:ext cx="2754600" cy="4645800"/>
          </a:xfrm>
          <a:prstGeom prst="frame">
            <a:avLst>
              <a:gd fmla="val 2231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51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190125" y="657875"/>
            <a:ext cx="2433151" cy="4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1"/>
          <p:cNvSpPr txBox="1"/>
          <p:nvPr>
            <p:ph type="title"/>
          </p:nvPr>
        </p:nvSpPr>
        <p:spPr>
          <a:xfrm>
            <a:off x="1901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Picking best Model: Naive Bayes vs Log Reg</a:t>
            </a:r>
            <a:endParaRPr/>
          </a:p>
        </p:txBody>
      </p:sp>
      <p:pic>
        <p:nvPicPr>
          <p:cNvPr id="472" name="Google Shape;472;p51"/>
          <p:cNvPicPr preferRelativeResize="0"/>
          <p:nvPr/>
        </p:nvPicPr>
        <p:blipFill rotWithShape="1">
          <a:blip r:embed="rId4">
            <a:alphaModFix/>
          </a:blip>
          <a:srcRect b="55469" l="0" r="0" t="34485"/>
          <a:stretch/>
        </p:blipFill>
        <p:spPr>
          <a:xfrm>
            <a:off x="6166850" y="1088625"/>
            <a:ext cx="2094100" cy="2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1"/>
          <p:cNvSpPr txBox="1"/>
          <p:nvPr>
            <p:ph idx="1" type="body"/>
          </p:nvPr>
        </p:nvSpPr>
        <p:spPr>
          <a:xfrm>
            <a:off x="5800450" y="535200"/>
            <a:ext cx="28269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250"/>
              <a:t>Gaussian NB (50-50 Split, Fold 3 )</a:t>
            </a:r>
            <a:endParaRPr sz="1250"/>
          </a:p>
        </p:txBody>
      </p:sp>
      <p:pic>
        <p:nvPicPr>
          <p:cNvPr id="474" name="Google Shape;474;p51"/>
          <p:cNvPicPr preferRelativeResize="0"/>
          <p:nvPr/>
        </p:nvPicPr>
        <p:blipFill rotWithShape="1">
          <a:blip r:embed="rId4">
            <a:alphaModFix/>
          </a:blip>
          <a:srcRect b="92783" l="0" r="0" t="0"/>
          <a:stretch/>
        </p:blipFill>
        <p:spPr>
          <a:xfrm>
            <a:off x="6166850" y="937950"/>
            <a:ext cx="2094100" cy="15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1"/>
          <p:cNvPicPr preferRelativeResize="0"/>
          <p:nvPr/>
        </p:nvPicPr>
        <p:blipFill rotWithShape="1">
          <a:blip r:embed="rId5">
            <a:alphaModFix/>
          </a:blip>
          <a:srcRect b="29" l="0" r="0" t="39"/>
          <a:stretch/>
        </p:blipFill>
        <p:spPr>
          <a:xfrm>
            <a:off x="2893675" y="697225"/>
            <a:ext cx="2388450" cy="4207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1"/>
          <p:cNvPicPr preferRelativeResize="0"/>
          <p:nvPr/>
        </p:nvPicPr>
        <p:blipFill rotWithShape="1">
          <a:blip r:embed="rId6">
            <a:alphaModFix/>
          </a:blip>
          <a:srcRect b="55472" l="0" r="0" t="34482"/>
          <a:stretch/>
        </p:blipFill>
        <p:spPr>
          <a:xfrm>
            <a:off x="6176175" y="1851775"/>
            <a:ext cx="2075450" cy="2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1"/>
          <p:cNvPicPr preferRelativeResize="0"/>
          <p:nvPr/>
        </p:nvPicPr>
        <p:blipFill rotWithShape="1">
          <a:blip r:embed="rId6">
            <a:alphaModFix/>
          </a:blip>
          <a:srcRect b="92783" l="0" r="0" t="0"/>
          <a:stretch/>
        </p:blipFill>
        <p:spPr>
          <a:xfrm>
            <a:off x="6176175" y="1701100"/>
            <a:ext cx="2075450" cy="15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1"/>
          <p:cNvSpPr txBox="1"/>
          <p:nvPr>
            <p:ph idx="1" type="body"/>
          </p:nvPr>
        </p:nvSpPr>
        <p:spPr>
          <a:xfrm>
            <a:off x="5747800" y="1386725"/>
            <a:ext cx="29322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250"/>
              <a:t>Logistic Regression</a:t>
            </a:r>
            <a:r>
              <a:rPr lang="en" sz="1250"/>
              <a:t> (50-50 Split, Fold 3 )</a:t>
            </a:r>
            <a:endParaRPr sz="1250"/>
          </a:p>
        </p:txBody>
      </p:sp>
      <p:pic>
        <p:nvPicPr>
          <p:cNvPr id="479" name="Google Shape;479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9750" y="2166550"/>
            <a:ext cx="2768298" cy="277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Dataset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</a:t>
            </a:r>
            <a:r>
              <a:rPr lang="en" u="sng">
                <a:solidFill>
                  <a:schemeClr val="hlink"/>
                </a:solidFill>
                <a:hlinkClick r:id="rId3"/>
              </a:rPr>
              <a:t>Predict students' dropout and academic success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data was original gathered by 4 researchers and posted to </a:t>
            </a:r>
            <a:r>
              <a:rPr lang="en" u="sng">
                <a:solidFill>
                  <a:schemeClr val="hlink"/>
                </a:solidFill>
                <a:hlinkClick r:id="rId4"/>
              </a:rPr>
              <a:t>Zenodo</a:t>
            </a:r>
            <a:r>
              <a:rPr lang="en"/>
              <a:t>, but was later reformatted and put on Kaggle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4424 rows x 35 columns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missing values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Target feature is the only categorical feature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 Targets: Dropout, Graduated, and Enrolled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50" y="616450"/>
            <a:ext cx="23241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2"/>
          <p:cNvSpPr txBox="1"/>
          <p:nvPr>
            <p:ph type="title"/>
          </p:nvPr>
        </p:nvSpPr>
        <p:spPr>
          <a:xfrm>
            <a:off x="1563250" y="393525"/>
            <a:ext cx="5812200" cy="9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Wins!</a:t>
            </a:r>
            <a:endParaRPr/>
          </a:p>
        </p:txBody>
      </p:sp>
      <p:pic>
        <p:nvPicPr>
          <p:cNvPr id="486" name="Google Shape;486;p52"/>
          <p:cNvPicPr preferRelativeResize="0"/>
          <p:nvPr/>
        </p:nvPicPr>
        <p:blipFill rotWithShape="1">
          <a:blip r:embed="rId4">
            <a:alphaModFix/>
          </a:blip>
          <a:srcRect b="44894" l="0" r="0" t="8135"/>
          <a:stretch/>
        </p:blipFill>
        <p:spPr>
          <a:xfrm>
            <a:off x="202350" y="1937150"/>
            <a:ext cx="3494875" cy="289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2"/>
          <p:cNvPicPr preferRelativeResize="0"/>
          <p:nvPr/>
        </p:nvPicPr>
        <p:blipFill rotWithShape="1">
          <a:blip r:embed="rId4">
            <a:alphaModFix/>
          </a:blip>
          <a:srcRect b="27" l="0" r="0" t="54195"/>
          <a:stretch/>
        </p:blipFill>
        <p:spPr>
          <a:xfrm>
            <a:off x="5183350" y="1937160"/>
            <a:ext cx="3494875" cy="282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2"/>
          <p:cNvPicPr preferRelativeResize="0"/>
          <p:nvPr/>
        </p:nvPicPr>
        <p:blipFill rotWithShape="1">
          <a:blip r:embed="rId5">
            <a:alphaModFix/>
          </a:blip>
          <a:srcRect b="55472" l="0" r="0" t="34482"/>
          <a:stretch/>
        </p:blipFill>
        <p:spPr>
          <a:xfrm>
            <a:off x="2766500" y="1464263"/>
            <a:ext cx="3006200" cy="3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2"/>
          <p:cNvPicPr preferRelativeResize="0"/>
          <p:nvPr/>
        </p:nvPicPr>
        <p:blipFill rotWithShape="1">
          <a:blip r:embed="rId5">
            <a:alphaModFix/>
          </a:blip>
          <a:srcRect b="92783" l="0" r="0" t="0"/>
          <a:stretch/>
        </p:blipFill>
        <p:spPr>
          <a:xfrm>
            <a:off x="2766500" y="1243738"/>
            <a:ext cx="3006200" cy="2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3"/>
          <p:cNvSpPr txBox="1"/>
          <p:nvPr>
            <p:ph type="title"/>
          </p:nvPr>
        </p:nvSpPr>
        <p:spPr>
          <a:xfrm>
            <a:off x="3572250" y="579250"/>
            <a:ext cx="1999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95" name="Google Shape;495;p53"/>
          <p:cNvSpPr txBox="1"/>
          <p:nvPr>
            <p:ph idx="1" type="body"/>
          </p:nvPr>
        </p:nvSpPr>
        <p:spPr>
          <a:xfrm>
            <a:off x="729450" y="1951475"/>
            <a:ext cx="7853100" cy="18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Though the Naive Bayes has a ‘better looking’ learning curve plot, the performance metrics barely miss the mark. Logistic Regression has all higher metrics, as well as a lower generalization error, and better confusion matrix.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01" name="Google Shape;501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298608" lvl="0" marL="22479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Alsariera YA, Baashar Y, Alkawsi G, Mustafa A, Alkahtani AA, Ali N. Assessment and Evaluation of Different Machine Learning Algorithms for Predicting Student Performance. </a:t>
            </a:r>
            <a:r>
              <a:rPr i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Computational Intelligence &amp; Neuroscience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May 2022:1-11. doi:10.1155/2022/4151487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608" lvl="0" marL="224790" rtl="0" algn="just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Baig, M. A., Shaikh, S. A., Khatri, K. K., Shaikh, M. A., Khan, M. Z. ., &amp; Mahira Abdul Rauf. (2023). Prediction of Students Performance Level Using Integrated Approach of ML Algorithms . </a:t>
            </a:r>
            <a:r>
              <a:rPr i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Journal of Emerging Technologies in Learning (iJET)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(01), pp. 216–234. </a:t>
            </a:r>
            <a:r>
              <a:rPr lang="en" sz="15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https://doi.org/10.3991/ijet.v18i01.35339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608" lvl="0" marL="224790" rtl="0" algn="just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Valentim Realinho, Jorge Machado, Luís Baptista, &amp; Mónica V. Martins. (2021). Predict students' dropout and academic success (1.0) [Data set]. Zenodo. </a:t>
            </a:r>
            <a:r>
              <a:rPr lang="en" sz="15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https://doi.org/10.5281/zenodo.5777340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2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Dataset (cont.)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Columns: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'Marital status'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'Application mode'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'Application order'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'Course'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'Daytime/evening attendance'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'Previous qualification'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'Nacionality'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'Mother's qualification'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'Father's qualification'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'Mother's occupation'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'Father's occupation'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'Displaced'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'Educational special needs'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'Debtor'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'Tuition fees up to date'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'Gender'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'Scholarship holder'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'Age at enrollment'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'International'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'Curricular units 1st sem (credited)'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'Curricular units 1st sem (enrolled)'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'Curricular units 1st sem (evaluations)'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'Curricular units 1st sem (approved)'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'Curricular units 1st sem (grade)'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'Curricular units 1st sem (without evaluations)'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'Curricular units 2nd sem (credited)'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'Curricular units 2nd sem (enrolled)'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'Curricular units 2nd sem (evaluations)'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'Curricular units 2nd sem (approved)'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'Curricular units 2nd sem (grade)'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'Curricular units 2nd sem (without evaluations)'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'Unemployment rate'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'Inflation rate'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'GDP'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[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'Target'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printed out the dataset, a </a:t>
            </a:r>
            <a:r>
              <a:rPr lang="en"/>
              <a:t>description</a:t>
            </a:r>
            <a:r>
              <a:rPr lang="en"/>
              <a:t> of the dataset, and a histogram for each column. So we could see the shape of the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decided to round up the </a:t>
            </a:r>
            <a:r>
              <a:rPr lang="en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'Curricular units 1st sem (grade)'</a:t>
            </a:r>
            <a:r>
              <a:rPr lang="en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>
                <a:highlight>
                  <a:srgbClr val="FFFFFE"/>
                </a:highlight>
              </a:rPr>
              <a:t>and</a:t>
            </a:r>
            <a:r>
              <a:rPr lang="en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'Curricular units 2nd sem (grade)'</a:t>
            </a:r>
            <a:r>
              <a:rPr lang="en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>
                <a:highlight>
                  <a:srgbClr val="FFFFFE"/>
                </a:highlight>
              </a:rPr>
              <a:t>columns</a:t>
            </a:r>
            <a:r>
              <a:rPr lang="en">
                <a:highlight>
                  <a:srgbClr val="FFFFFE"/>
                </a:highlight>
              </a:rPr>
              <a:t> because some of the entries had 13 decimal places while most had no more than 3.</a:t>
            </a:r>
            <a:endParaRPr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E"/>
                </a:highlight>
              </a:rPr>
              <a:t>We also decided to reduce the number of targets from 3 to 2 since we are only looking for if they did or did not dropout. </a:t>
            </a:r>
            <a:endParaRPr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did this by combining the Graduated and Enrolled targets into one called No_Dropout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(cont.)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65944" r="0" t="0"/>
          <a:stretch/>
        </p:blipFill>
        <p:spPr>
          <a:xfrm>
            <a:off x="665575" y="1853850"/>
            <a:ext cx="3698900" cy="30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4">
            <a:alphaModFix/>
          </a:blip>
          <a:srcRect b="0" l="0" r="0" t="2210"/>
          <a:stretch/>
        </p:blipFill>
        <p:spPr>
          <a:xfrm>
            <a:off x="4769575" y="2119800"/>
            <a:ext cx="3821450" cy="27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(cont.)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6535"/>
            <a:ext cx="9144000" cy="2565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(cont.)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21069"/>
            <a:ext cx="9144000" cy="263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